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4" r:id="rId6"/>
    <p:sldId id="265" r:id="rId7"/>
    <p:sldId id="266" r:id="rId8"/>
    <p:sldId id="267" r:id="rId9"/>
    <p:sldId id="268" r:id="rId10"/>
    <p:sldId id="269" r:id="rId11"/>
    <p:sldId id="270"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4270237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229874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81432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128338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353917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4CC892-E549-4AC8-B0BE-901E1686D94A}" type="datetimeFigureOut">
              <a:rPr lang="ar-IQ" smtClean="0"/>
              <a:t>01/04/1441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141496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4CC892-E549-4AC8-B0BE-901E1686D94A}" type="datetimeFigureOut">
              <a:rPr lang="ar-IQ" smtClean="0"/>
              <a:t>01/04/1441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198856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4CC892-E549-4AC8-B0BE-901E1686D94A}" type="datetimeFigureOut">
              <a:rPr lang="ar-IQ" smtClean="0"/>
              <a:t>01/04/1441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2000965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4CC892-E549-4AC8-B0BE-901E1686D94A}" type="datetimeFigureOut">
              <a:rPr lang="ar-IQ" smtClean="0"/>
              <a:t>01/04/1441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380978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4CC892-E549-4AC8-B0BE-901E1686D94A}" type="datetimeFigureOut">
              <a:rPr lang="ar-IQ" smtClean="0"/>
              <a:t>01/04/1441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107621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4CC892-E549-4AC8-B0BE-901E1686D94A}" type="datetimeFigureOut">
              <a:rPr lang="ar-IQ" smtClean="0"/>
              <a:t>01/04/1441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29C4673-5B19-4174-A6A1-E50ABC7C8B40}" type="slidenum">
              <a:rPr lang="ar-IQ" smtClean="0"/>
              <a:t>‹#›</a:t>
            </a:fld>
            <a:endParaRPr lang="ar-IQ"/>
          </a:p>
        </p:txBody>
      </p:sp>
    </p:spTree>
    <p:extLst>
      <p:ext uri="{BB962C8B-B14F-4D97-AF65-F5344CB8AC3E}">
        <p14:creationId xmlns:p14="http://schemas.microsoft.com/office/powerpoint/2010/main" val="118672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4CC892-E549-4AC8-B0BE-901E1686D94A}" type="datetimeFigureOut">
              <a:rPr lang="ar-IQ" smtClean="0"/>
              <a:t>01/04/1441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29C4673-5B19-4174-A6A1-E50ABC7C8B40}" type="slidenum">
              <a:rPr lang="ar-IQ" smtClean="0"/>
              <a:t>‹#›</a:t>
            </a:fld>
            <a:endParaRPr lang="ar-IQ"/>
          </a:p>
        </p:txBody>
      </p:sp>
    </p:spTree>
    <p:extLst>
      <p:ext uri="{BB962C8B-B14F-4D97-AF65-F5344CB8AC3E}">
        <p14:creationId xmlns:p14="http://schemas.microsoft.com/office/powerpoint/2010/main" val="2216156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2055489" y="188640"/>
            <a:ext cx="4968552" cy="720080"/>
          </a:xfrm>
          <a:prstGeom prst="roundRect">
            <a:avLst>
              <a:gd name="adj" fmla="val 4299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3200" b="1" dirty="0" smtClean="0">
              <a:solidFill>
                <a:schemeClr val="tx1"/>
              </a:solidFill>
            </a:endParaRPr>
          </a:p>
          <a:p>
            <a:pPr algn="ctr"/>
            <a:r>
              <a:rPr lang="ar-SA" sz="3200" b="1" dirty="0" smtClean="0">
                <a:solidFill>
                  <a:schemeClr val="tx1"/>
                </a:solidFill>
              </a:rPr>
              <a:t>مفهوم </a:t>
            </a:r>
            <a:r>
              <a:rPr lang="ar-SA" sz="3200" b="1" dirty="0">
                <a:solidFill>
                  <a:schemeClr val="tx1"/>
                </a:solidFill>
              </a:rPr>
              <a:t>السياحة (</a:t>
            </a:r>
            <a:r>
              <a:rPr lang="en-US" sz="3200" b="1" dirty="0">
                <a:solidFill>
                  <a:schemeClr val="tx1"/>
                </a:solidFill>
              </a:rPr>
              <a:t>Tourism</a:t>
            </a:r>
            <a:r>
              <a:rPr lang="ar-SA" sz="3200" b="1" dirty="0">
                <a:solidFill>
                  <a:schemeClr val="tx1"/>
                </a:solidFill>
              </a:rPr>
              <a:t>)</a:t>
            </a:r>
            <a:endParaRPr lang="en-US" sz="3200" b="1" dirty="0">
              <a:solidFill>
                <a:schemeClr val="tx1"/>
              </a:solidFill>
            </a:endParaRPr>
          </a:p>
          <a:p>
            <a:endParaRPr lang="en-US" sz="2800" dirty="0">
              <a:solidFill>
                <a:schemeClr val="tx1"/>
              </a:solidFill>
            </a:endParaRPr>
          </a:p>
        </p:txBody>
      </p:sp>
      <p:sp>
        <p:nvSpPr>
          <p:cNvPr id="2" name="عنوان 1"/>
          <p:cNvSpPr>
            <a:spLocks noGrp="1"/>
          </p:cNvSpPr>
          <p:nvPr>
            <p:ph type="ctrTitle"/>
          </p:nvPr>
        </p:nvSpPr>
        <p:spPr>
          <a:xfrm>
            <a:off x="685800" y="836712"/>
            <a:ext cx="7772400" cy="936104"/>
          </a:xfrm>
        </p:spPr>
        <p:txBody>
          <a:bodyPr>
            <a:normAutofit fontScale="90000"/>
          </a:bodyPr>
          <a:lstStyle/>
          <a:p>
            <a:pPr lvl="0"/>
            <a:r>
              <a:rPr lang="en-US" dirty="0"/>
              <a:t/>
            </a:r>
            <a:br>
              <a:rPr lang="en-US" dirty="0"/>
            </a:br>
            <a:r>
              <a:rPr lang="en-US" dirty="0"/>
              <a:t/>
            </a:r>
            <a:br>
              <a:rPr lang="en-US" dirty="0"/>
            </a:br>
            <a:endParaRPr lang="ar-IQ" dirty="0"/>
          </a:p>
        </p:txBody>
      </p:sp>
      <p:sp>
        <p:nvSpPr>
          <p:cNvPr id="3" name="عنوان فرعي 2"/>
          <p:cNvSpPr>
            <a:spLocks noGrp="1"/>
          </p:cNvSpPr>
          <p:nvPr>
            <p:ph type="subTitle" idx="1"/>
          </p:nvPr>
        </p:nvSpPr>
        <p:spPr>
          <a:xfrm>
            <a:off x="107504" y="980728"/>
            <a:ext cx="8856984" cy="5616624"/>
          </a:xfrm>
        </p:spPr>
        <p:txBody>
          <a:bodyPr>
            <a:normAutofit/>
          </a:bodyPr>
          <a:lstStyle/>
          <a:p>
            <a:pPr algn="just"/>
            <a:r>
              <a:rPr lang="ar-IQ" dirty="0" smtClean="0">
                <a:solidFill>
                  <a:schemeClr val="tx1"/>
                </a:solidFill>
              </a:rPr>
              <a:t>	</a:t>
            </a:r>
            <a:r>
              <a:rPr lang="ar-SA" sz="3000" dirty="0">
                <a:solidFill>
                  <a:schemeClr val="tx1"/>
                </a:solidFill>
                <a:cs typeface="+mj-cs"/>
              </a:rPr>
              <a:t>السياحة ، هي تحرك في رحلة من أجل </a:t>
            </a:r>
            <a:r>
              <a:rPr lang="ar-SA" sz="3000" dirty="0" err="1">
                <a:solidFill>
                  <a:schemeClr val="tx1"/>
                </a:solidFill>
                <a:cs typeface="+mj-cs"/>
              </a:rPr>
              <a:t>المتعه</a:t>
            </a:r>
            <a:r>
              <a:rPr lang="ar-SA" sz="3000" dirty="0">
                <a:solidFill>
                  <a:schemeClr val="tx1"/>
                </a:solidFill>
                <a:cs typeface="+mj-cs"/>
              </a:rPr>
              <a:t> وليس لكسب المال او الاقامة </a:t>
            </a:r>
            <a:r>
              <a:rPr lang="ar-SA" sz="3000" dirty="0" err="1">
                <a:solidFill>
                  <a:schemeClr val="tx1"/>
                </a:solidFill>
                <a:cs typeface="+mj-cs"/>
              </a:rPr>
              <a:t>الدائمه</a:t>
            </a:r>
            <a:r>
              <a:rPr lang="ar-SA" sz="3000" dirty="0">
                <a:solidFill>
                  <a:schemeClr val="tx1"/>
                </a:solidFill>
                <a:cs typeface="+mj-cs"/>
              </a:rPr>
              <a:t>. اما المعنى اللغوي لكلمة السياحة ( </a:t>
            </a:r>
            <a:r>
              <a:rPr lang="en-US" sz="3000" dirty="0">
                <a:solidFill>
                  <a:schemeClr val="tx1"/>
                </a:solidFill>
                <a:cs typeface="+mj-cs"/>
              </a:rPr>
              <a:t>Tourism</a:t>
            </a:r>
            <a:r>
              <a:rPr lang="ar-SA" sz="3000" dirty="0">
                <a:solidFill>
                  <a:schemeClr val="tx1"/>
                </a:solidFill>
                <a:cs typeface="+mj-cs"/>
              </a:rPr>
              <a:t>) فهو مشتق من كلمة ( </a:t>
            </a:r>
            <a:r>
              <a:rPr lang="en-US" sz="3000" dirty="0">
                <a:solidFill>
                  <a:schemeClr val="tx1"/>
                </a:solidFill>
                <a:cs typeface="+mj-cs"/>
              </a:rPr>
              <a:t>Tour</a:t>
            </a:r>
            <a:r>
              <a:rPr lang="ar-SA" sz="3000" dirty="0">
                <a:solidFill>
                  <a:schemeClr val="tx1"/>
                </a:solidFill>
                <a:cs typeface="+mj-cs"/>
              </a:rPr>
              <a:t>) التي تعني في قاموس اكسفورد " رحلة تبدأ من المنزل وتنتهي اليه ويتم خلالها زيارة عدة اماكن او عدة زيارات لأماكن يتم تنظيمها بمعرفة شركات محترفة . </a:t>
            </a:r>
            <a:endParaRPr lang="en-US" sz="3000" dirty="0">
              <a:solidFill>
                <a:schemeClr val="tx1"/>
              </a:solidFill>
              <a:cs typeface="+mj-cs"/>
            </a:endParaRPr>
          </a:p>
          <a:p>
            <a:pPr algn="just"/>
            <a:r>
              <a:rPr lang="ar-SA" sz="3000" dirty="0">
                <a:solidFill>
                  <a:schemeClr val="tx1"/>
                </a:solidFill>
                <a:cs typeface="+mj-cs"/>
              </a:rPr>
              <a:t>اما السياحة في اللغة العربية فلها معان كثيره فمنهم من عرفها بـ " التنقل من بلد الى آخر طلباً للتنزه أو الاستطلاع أو الكشف" . </a:t>
            </a:r>
            <a:endParaRPr lang="en-US" sz="3000" dirty="0">
              <a:solidFill>
                <a:schemeClr val="tx1"/>
              </a:solidFill>
              <a:cs typeface="+mj-cs"/>
            </a:endParaRPr>
          </a:p>
          <a:p>
            <a:pPr algn="just"/>
            <a:r>
              <a:rPr lang="ar-SA" sz="3000" dirty="0">
                <a:solidFill>
                  <a:schemeClr val="tx1"/>
                </a:solidFill>
                <a:cs typeface="+mj-cs"/>
              </a:rPr>
              <a:t>وعرفها آخر  بأنها" الضرب في الارض وفيها سيح الماء وسيحانه بمعنى جريانه فيقال ساح الماء أي جرى على الارض ، والسيح ايضاً الماء الجاري وساح في الارض يسيح سيحاً وسيوحاً وسيحاناً بفتح الياء أي ذهبً. </a:t>
            </a:r>
            <a:endParaRPr lang="en-US" sz="3000" dirty="0">
              <a:solidFill>
                <a:schemeClr val="tx1"/>
              </a:solidFill>
              <a:cs typeface="+mj-cs"/>
            </a:endParaRPr>
          </a:p>
          <a:p>
            <a:pPr algn="just">
              <a:lnSpc>
                <a:spcPct val="220000"/>
              </a:lnSpc>
            </a:pPr>
            <a:endParaRPr lang="ar-IQ" sz="9600" b="1" dirty="0"/>
          </a:p>
          <a:p>
            <a:pPr algn="just">
              <a:lnSpc>
                <a:spcPct val="220000"/>
              </a:lnSpc>
            </a:pPr>
            <a:endParaRPr lang="ar-IQ" sz="9600" b="1" dirty="0" smtClean="0"/>
          </a:p>
          <a:p>
            <a:pPr algn="just">
              <a:lnSpc>
                <a:spcPct val="220000"/>
              </a:lnSpc>
            </a:pPr>
            <a:endParaRPr lang="ar-IQ" sz="9600" b="1" dirty="0"/>
          </a:p>
          <a:p>
            <a:pPr algn="just">
              <a:lnSpc>
                <a:spcPct val="220000"/>
              </a:lnSpc>
            </a:pPr>
            <a:endParaRPr lang="en-US" sz="9600" b="1" dirty="0"/>
          </a:p>
        </p:txBody>
      </p:sp>
      <p:sp>
        <p:nvSpPr>
          <p:cNvPr id="5" name="مستطيل 4"/>
          <p:cNvSpPr/>
          <p:nvPr/>
        </p:nvSpPr>
        <p:spPr>
          <a:xfrm rot="20002499">
            <a:off x="169947" y="3482143"/>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155486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264696"/>
          </a:xfrm>
        </p:spPr>
        <p:txBody>
          <a:bodyPr>
            <a:normAutofit lnSpcReduction="10000"/>
          </a:bodyPr>
          <a:lstStyle/>
          <a:p>
            <a:r>
              <a:rPr lang="ar-SA" dirty="0"/>
              <a:t>اما تعريف الامم المتحدة في مؤتمر روما عام 1963 الذي عقد لبحث السياحة الدولية فقد عرفت السائح بأنه " الشخص الذي يسافر الى بلد اخرى غير البلد التي بها موطنه ويقيم بها لمدة تزيد على 24 ساعة من دون ان تطول اقامته الى الحد الذي يعد فيه البلد الأجنبي موطناً له  . </a:t>
            </a:r>
            <a:endParaRPr lang="en-US" dirty="0"/>
          </a:p>
          <a:p>
            <a:r>
              <a:rPr lang="ar-SA" dirty="0"/>
              <a:t>ويمكن تقسيم السياح الى مجموعتين : </a:t>
            </a:r>
            <a:endParaRPr lang="en-US" dirty="0"/>
          </a:p>
          <a:p>
            <a:pPr marL="0" lvl="0" indent="0">
              <a:buNone/>
            </a:pPr>
            <a:r>
              <a:rPr lang="ar-IQ" b="1" dirty="0" smtClean="0"/>
              <a:t>1- </a:t>
            </a:r>
            <a:r>
              <a:rPr lang="ar-SA" b="1" dirty="0" smtClean="0"/>
              <a:t>سائح </a:t>
            </a:r>
            <a:r>
              <a:rPr lang="ar-SA" b="1" dirty="0"/>
              <a:t>دولي</a:t>
            </a:r>
            <a:r>
              <a:rPr lang="ar-SA" dirty="0"/>
              <a:t> </a:t>
            </a:r>
            <a:r>
              <a:rPr lang="en-US" dirty="0"/>
              <a:t>International </a:t>
            </a:r>
            <a:r>
              <a:rPr lang="en-US" dirty="0" err="1"/>
              <a:t>Touriost</a:t>
            </a:r>
            <a:r>
              <a:rPr lang="en-US" dirty="0"/>
              <a:t> </a:t>
            </a:r>
          </a:p>
          <a:p>
            <a:pPr marL="0" lvl="0" indent="0">
              <a:buNone/>
            </a:pPr>
            <a:r>
              <a:rPr lang="ar-IQ" dirty="0" smtClean="0"/>
              <a:t>2- </a:t>
            </a:r>
            <a:r>
              <a:rPr lang="ar-SA" b="1" dirty="0" smtClean="0"/>
              <a:t>سائح </a:t>
            </a:r>
            <a:r>
              <a:rPr lang="ar-SA" b="1" dirty="0"/>
              <a:t>محلي</a:t>
            </a:r>
            <a:r>
              <a:rPr lang="ar-SA" dirty="0"/>
              <a:t> </a:t>
            </a:r>
            <a:r>
              <a:rPr lang="en-US" dirty="0" err="1"/>
              <a:t>Domwestioc</a:t>
            </a:r>
            <a:r>
              <a:rPr lang="en-US" dirty="0"/>
              <a:t> </a:t>
            </a:r>
            <a:r>
              <a:rPr lang="en-US" dirty="0" err="1"/>
              <a:t>Touriost</a:t>
            </a:r>
            <a:r>
              <a:rPr lang="en-US" dirty="0"/>
              <a:t> </a:t>
            </a:r>
          </a:p>
          <a:p>
            <a:r>
              <a:rPr lang="ar-SA" b="1" u="sng" dirty="0"/>
              <a:t>اما السائح الدولي</a:t>
            </a:r>
            <a:r>
              <a:rPr lang="ar-SA" dirty="0"/>
              <a:t> : فهو زائر مؤقت يعبر حدود بلاده الى غير بلده الاصلي او محل اقامته الدائم بهدف التجارة او قضاء اوقات الفراغ والمتعة والسرور او لقاء الاهل والاصدقاء لمدة اكثرها سنة واحدة واقلها 24 ساعة ولا يقوم </a:t>
            </a:r>
            <a:r>
              <a:rPr lang="ar-SA" dirty="0" err="1"/>
              <a:t>باعمال</a:t>
            </a:r>
            <a:r>
              <a:rPr lang="ar-SA" dirty="0"/>
              <a:t> تعود عليه بمنفعة او ربح مادي او يبحث عن اقامة دائمة في البلد الذي يزوره . </a:t>
            </a:r>
            <a:endParaRPr lang="en-US" dirty="0"/>
          </a:p>
          <a:p>
            <a:pPr marL="0" lvl="0" indent="0" algn="just">
              <a:buNone/>
            </a:pPr>
            <a:endParaRPr lang="en-US"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3999913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264696"/>
          </a:xfrm>
        </p:spPr>
        <p:txBody>
          <a:bodyPr>
            <a:normAutofit lnSpcReduction="10000"/>
          </a:bodyPr>
          <a:lstStyle/>
          <a:p>
            <a:r>
              <a:rPr lang="ar-SA" b="1" u="sng" dirty="0"/>
              <a:t>اما السائح المحلي</a:t>
            </a:r>
            <a:r>
              <a:rPr lang="ar-SA" dirty="0"/>
              <a:t> : فهو الشخص الذي يسافر داخل بلده لمكان غير مكان اقامته لمدة لا تزيد عن ستة اشهر في المدة الواحدة لأسباب دينية او اجتماعية او ترويحية او تجارية … الخ ، شريطة ان لا يبحث او ينوي الاقامة الدائمة في المنطقة التي يزورها . </a:t>
            </a:r>
            <a:endParaRPr lang="en-US" dirty="0"/>
          </a:p>
          <a:p>
            <a:r>
              <a:rPr lang="ar-SA" dirty="0"/>
              <a:t>اذن الفرق بين السائح الدولي والسائح المحلي هو عبور الحدود والمدة وحدد الباحثان الستر </a:t>
            </a:r>
            <a:r>
              <a:rPr lang="en-US" dirty="0" err="1"/>
              <a:t>Alister</a:t>
            </a:r>
            <a:r>
              <a:rPr lang="ar-SA" dirty="0"/>
              <a:t> وجيفري </a:t>
            </a:r>
            <a:r>
              <a:rPr lang="en-US" dirty="0" err="1"/>
              <a:t>Geffrey</a:t>
            </a:r>
            <a:r>
              <a:rPr lang="ar-SA" dirty="0"/>
              <a:t> أموراً مشتركة للسائح وهي    </a:t>
            </a:r>
            <a:endParaRPr lang="en-US" dirty="0"/>
          </a:p>
          <a:p>
            <a:pPr marL="0" indent="0">
              <a:buNone/>
            </a:pPr>
            <a:r>
              <a:rPr lang="ar-IQ" dirty="0" smtClean="0"/>
              <a:t>   1.</a:t>
            </a:r>
            <a:r>
              <a:rPr lang="ar-SA" dirty="0" smtClean="0"/>
              <a:t> </a:t>
            </a:r>
            <a:r>
              <a:rPr lang="ar-SA" dirty="0"/>
              <a:t>الغرض من السفر            2. مدة المكوث </a:t>
            </a:r>
            <a:endParaRPr lang="en-US" dirty="0"/>
          </a:p>
          <a:p>
            <a:pPr marL="0" indent="0">
              <a:buNone/>
            </a:pPr>
            <a:r>
              <a:rPr lang="ar-IQ" dirty="0" smtClean="0"/>
              <a:t>   </a:t>
            </a:r>
            <a:r>
              <a:rPr lang="ar-SA" dirty="0" smtClean="0"/>
              <a:t>3</a:t>
            </a:r>
            <a:r>
              <a:rPr lang="ar-SA" dirty="0"/>
              <a:t>. وسيلة النقل                 4. المسافة المقطوعة </a:t>
            </a:r>
            <a:endParaRPr lang="en-US" dirty="0"/>
          </a:p>
          <a:p>
            <a:pPr marL="0" indent="0">
              <a:buNone/>
            </a:pPr>
            <a:r>
              <a:rPr lang="ar-IQ" smtClean="0"/>
              <a:t>  </a:t>
            </a:r>
            <a:r>
              <a:rPr lang="ar-SA" smtClean="0"/>
              <a:t>وتؤكد </a:t>
            </a:r>
            <a:r>
              <a:rPr lang="ar-SA" dirty="0"/>
              <a:t>معظم البحوث على النقطتين الاخيرتين بوصفهما أهم ما يميز السائح عن غيره.</a:t>
            </a:r>
            <a:endParaRPr lang="en-US" dirty="0"/>
          </a:p>
          <a:p>
            <a:pPr marL="0" indent="0">
              <a:buNone/>
            </a:pPr>
            <a:endParaRPr lang="en-US"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110086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rot="20002499">
            <a:off x="169947" y="3482143"/>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عنصر نائب للمحتوى 2"/>
          <p:cNvSpPr>
            <a:spLocks noGrp="1"/>
          </p:cNvSpPr>
          <p:nvPr>
            <p:ph idx="1"/>
          </p:nvPr>
        </p:nvSpPr>
        <p:spPr>
          <a:xfrm>
            <a:off x="457200" y="548680"/>
            <a:ext cx="8229600" cy="5976664"/>
          </a:xfrm>
        </p:spPr>
        <p:txBody>
          <a:bodyPr>
            <a:normAutofit fontScale="92500"/>
          </a:bodyPr>
          <a:lstStyle/>
          <a:p>
            <a:r>
              <a:rPr lang="ar-SA" dirty="0"/>
              <a:t>وقد ورد في القرآن الكريم ذكر لفظ السياحة في اكثر من آية كريمة ومنها </a:t>
            </a:r>
            <a:r>
              <a:rPr lang="ar-SA" dirty="0" err="1"/>
              <a:t>ماجاء</a:t>
            </a:r>
            <a:r>
              <a:rPr lang="ar-SA" dirty="0"/>
              <a:t> في سورة التوبة اذ ورد قوله تعالى " فسيحوا في الارض أربعة أشهر" .</a:t>
            </a:r>
            <a:endParaRPr lang="en-US" dirty="0"/>
          </a:p>
          <a:p>
            <a:r>
              <a:rPr lang="ar-SA" dirty="0"/>
              <a:t>وقد عرفت السياحة بانها " النشاط الاقتصادي الذي يعمل على انتقال الافراد من مكان الى اخر لمدة من الزمن لا تقل عن 24 ساعة ولا تصل هذه المدة الى الاقامة الدائمة" . </a:t>
            </a:r>
            <a:endParaRPr lang="en-US" dirty="0"/>
          </a:p>
          <a:p>
            <a:r>
              <a:rPr lang="ar-SA" dirty="0"/>
              <a:t>ونتيجة لتطور السياحة فان لها اكثر من تعريف يتنوع تبعاً لاختلاف وجهات نظر الباحثين وتخصصاتهم . فمنهم من يدرسها بوصفها ظاهرة اجتماعية ومنهم من يدرسها ظاهرة اقتصادية ومنهم من يهتم بها لما لها من اثر كبير في العلاقات الدولية أو وسائل التنمية لذلك ادت الى اختلاف وجهات النظر وحال دون الاتفاق على تعريف شامل او اعطاء مفهوم محدد لهذا النشاط .</a:t>
            </a:r>
            <a:endParaRPr lang="en-US" dirty="0"/>
          </a:p>
          <a:p>
            <a:pPr marL="0" indent="0">
              <a:buNone/>
            </a:pPr>
            <a:endParaRPr lang="ar-IQ" dirty="0"/>
          </a:p>
        </p:txBody>
      </p:sp>
    </p:spTree>
    <p:extLst>
      <p:ext uri="{BB962C8B-B14F-4D97-AF65-F5344CB8AC3E}">
        <p14:creationId xmlns:p14="http://schemas.microsoft.com/office/powerpoint/2010/main" val="2762798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2400089" y="260648"/>
            <a:ext cx="4404160" cy="720079"/>
          </a:xfrm>
          <a:prstGeom prst="roundRect">
            <a:avLst>
              <a:gd name="adj" fmla="val 4299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عنوان 1"/>
          <p:cNvSpPr>
            <a:spLocks noGrp="1"/>
          </p:cNvSpPr>
          <p:nvPr>
            <p:ph type="title"/>
          </p:nvPr>
        </p:nvSpPr>
        <p:spPr>
          <a:xfrm>
            <a:off x="457200" y="274639"/>
            <a:ext cx="8229600" cy="706088"/>
          </a:xfrm>
        </p:spPr>
        <p:txBody>
          <a:bodyPr>
            <a:normAutofit/>
          </a:bodyPr>
          <a:lstStyle/>
          <a:p>
            <a:r>
              <a:rPr lang="ar-SA" sz="3600" b="1" dirty="0"/>
              <a:t>اولا- تطور مفهوم السياحة :</a:t>
            </a:r>
            <a:endParaRPr lang="en-US" sz="3600" dirty="0"/>
          </a:p>
        </p:txBody>
      </p:sp>
      <p:sp>
        <p:nvSpPr>
          <p:cNvPr id="3" name="عنصر نائب للمحتوى 2"/>
          <p:cNvSpPr>
            <a:spLocks noGrp="1"/>
          </p:cNvSpPr>
          <p:nvPr>
            <p:ph idx="1"/>
          </p:nvPr>
        </p:nvSpPr>
        <p:spPr>
          <a:xfrm>
            <a:off x="457200" y="1484784"/>
            <a:ext cx="8229600" cy="5112568"/>
          </a:xfrm>
        </p:spPr>
        <p:txBody>
          <a:bodyPr>
            <a:normAutofit/>
          </a:bodyPr>
          <a:lstStyle/>
          <a:p>
            <a:pPr marL="0" indent="0" algn="just">
              <a:buNone/>
            </a:pPr>
            <a:r>
              <a:rPr lang="ar-IQ" dirty="0"/>
              <a:t>	</a:t>
            </a:r>
            <a:r>
              <a:rPr lang="ar-SA" dirty="0" smtClean="0"/>
              <a:t>السياحة </a:t>
            </a:r>
            <a:r>
              <a:rPr lang="ar-SA" dirty="0"/>
              <a:t>بوصفها سلوكاً بشرياً وحركة سفر ، ظاهرة قديمة قدم البشرية نفسها ومن ثم من الصعب تحديد البداية الحقيقية لها ، وان كانت ظاهرة قد اخذت تتبلور مفهوماً ونشاطاً اقتصادياً ، وظاهرة اجتماعية ، لذلك لم يتفق الباحثون على مفهوم موحد للسياحة وذلك لتعدد الجوانب التي تغطيها السياحة والاثار الاقتصادية والاجتماعية والثقافية والعمرانية والبيئية . ولهذا تعددت الآراء والمفاهيم الخاصة بالسياحة كل حسب وجهة نظر اختصاصه سواء كان جغرافياً او اقتصادياً او اجتماعياً او اعلامياً.</a:t>
            </a:r>
            <a:r>
              <a:rPr lang="ar-SA" baseline="30000" dirty="0"/>
              <a:t> </a:t>
            </a:r>
            <a:endParaRPr lang="en-US" dirty="0"/>
          </a:p>
          <a:p>
            <a:pPr marL="0" indent="0">
              <a:buNone/>
            </a:pPr>
            <a:endParaRPr lang="ar-IQ" dirty="0"/>
          </a:p>
        </p:txBody>
      </p:sp>
      <p:sp>
        <p:nvSpPr>
          <p:cNvPr id="5" name="مستطيل 4"/>
          <p:cNvSpPr/>
          <p:nvPr/>
        </p:nvSpPr>
        <p:spPr>
          <a:xfrm rot="20002499">
            <a:off x="-591323" y="3132431"/>
            <a:ext cx="9799248"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2076371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04656"/>
          </a:xfrm>
        </p:spPr>
        <p:txBody>
          <a:bodyPr>
            <a:normAutofit lnSpcReduction="10000"/>
          </a:bodyPr>
          <a:lstStyle/>
          <a:p>
            <a:pPr algn="just"/>
            <a:r>
              <a:rPr lang="ar-SA" sz="2800" dirty="0"/>
              <a:t>وقد كانت اول محاولة جادة لتعريف السياحة كظاهرة مستقلة لها مقوماتها الخاصة في بداية القرن التاسع عشر وعلى وجه التحديد في 1811، اذ عرفت السياحة على انها " عبارة عن ترحال الناس </a:t>
            </a:r>
            <a:r>
              <a:rPr lang="ar-SA" sz="2800" dirty="0" err="1"/>
              <a:t>للمتعه</a:t>
            </a:r>
            <a:r>
              <a:rPr lang="ar-SA" sz="2800" dirty="0"/>
              <a:t> او لقضاء الاعمال والبقاء في الخارج على الاقل اكثر من ليلة</a:t>
            </a:r>
            <a:r>
              <a:rPr lang="ar-SA" sz="2800" baseline="30000" dirty="0"/>
              <a:t> </a:t>
            </a:r>
            <a:r>
              <a:rPr lang="ar-SA" sz="2800" dirty="0"/>
              <a:t>. </a:t>
            </a:r>
            <a:endParaRPr lang="en-US" sz="2800" dirty="0"/>
          </a:p>
          <a:p>
            <a:pPr algn="just"/>
            <a:r>
              <a:rPr lang="ar-SA" sz="2800" dirty="0"/>
              <a:t>	لذلك ينظر الباحثون في مجال السياحة من وجهة نظرهم الخاصة لذا كان لابد من ان نستعرض عدداً من التعاريف التي تناولت موضوع السياحة ووجهات النظر المختلفة فيه . </a:t>
            </a:r>
            <a:endParaRPr lang="en-US" sz="2800" dirty="0"/>
          </a:p>
          <a:p>
            <a:pPr algn="just"/>
            <a:r>
              <a:rPr lang="ar-SA" sz="2800" dirty="0"/>
              <a:t>	وقد عرفها الالماني </a:t>
            </a:r>
            <a:r>
              <a:rPr lang="ar-SA" sz="2800" dirty="0" err="1"/>
              <a:t>جوبير</a:t>
            </a:r>
            <a:r>
              <a:rPr lang="ar-SA" sz="2800" dirty="0"/>
              <a:t> </a:t>
            </a:r>
            <a:r>
              <a:rPr lang="ar-SA" sz="2800" dirty="0" err="1"/>
              <a:t>فرويلر</a:t>
            </a:r>
            <a:r>
              <a:rPr lang="ar-SA" sz="2800" dirty="0"/>
              <a:t> عام 1905 " بأنها ظاهره من ظواهر عصرنا تنبثق من الحاجة المتزايدة الى الراحة، والى تغير الهواء، والى مولد الاحساس بجمال الطبيعة ونمو الاتصالات وعلى الأخص بين الشعوب وأوساط مختلفة من الجماعة الإنسانية . وهي الاتصالات التي كانت ثمرة اتساع نطاق التجارة والصناعة وتقدم وسائل النقل . ونستنتج من تعريف </a:t>
            </a:r>
            <a:r>
              <a:rPr lang="ar-SA" sz="2800" dirty="0" err="1"/>
              <a:t>فرويلر</a:t>
            </a:r>
            <a:r>
              <a:rPr lang="ar-SA" sz="2800" dirty="0"/>
              <a:t> انه اكد على دور السياحة في توفير </a:t>
            </a:r>
            <a:r>
              <a:rPr lang="ar-SA" sz="2800" dirty="0" err="1"/>
              <a:t>الراحه</a:t>
            </a:r>
            <a:r>
              <a:rPr lang="ar-SA" sz="2800" dirty="0"/>
              <a:t> والمتعة وزيادة الاتصال والتعارف بين دول العالم .</a:t>
            </a:r>
            <a:endParaRPr lang="en-US" sz="2800" dirty="0"/>
          </a:p>
          <a:p>
            <a:pPr marL="0" lvl="0" indent="0" algn="ctr">
              <a:buNone/>
            </a:pPr>
            <a:endParaRPr lang="en-US" sz="2800"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1943932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04656"/>
          </a:xfrm>
        </p:spPr>
        <p:txBody>
          <a:bodyPr>
            <a:normAutofit fontScale="92500" lnSpcReduction="10000"/>
          </a:bodyPr>
          <a:lstStyle/>
          <a:p>
            <a:pPr algn="just"/>
            <a:r>
              <a:rPr lang="ar-SA" sz="2800" dirty="0"/>
              <a:t>اما الاقتصادي النمساوي " </a:t>
            </a:r>
            <a:r>
              <a:rPr lang="ar-SA" sz="2800" dirty="0" err="1"/>
              <a:t>شوليرن</a:t>
            </a:r>
            <a:r>
              <a:rPr lang="ar-SA" sz="2800" dirty="0"/>
              <a:t> شرا </a:t>
            </a:r>
            <a:r>
              <a:rPr lang="ar-SA" sz="2800" dirty="0" err="1"/>
              <a:t>تتهوفن</a:t>
            </a:r>
            <a:r>
              <a:rPr lang="ar-SA" sz="2800" dirty="0"/>
              <a:t>" فقد عرف السياحة في عام 1910 بأنها " مجموع كل الظواهر ذات الطابع الاقتصادي بالدرجة الاولى والتي تترتب على وصول المسافرين الى منطقة او ولاية او دولة معنيه واقامتهم فيها ورحيلهم عنها وهي الظواهر التي تترابط بالتتابع . </a:t>
            </a:r>
            <a:endParaRPr lang="en-US" sz="2800" dirty="0"/>
          </a:p>
          <a:p>
            <a:pPr algn="just"/>
            <a:r>
              <a:rPr lang="ar-SA" sz="2800" dirty="0"/>
              <a:t>	اما الباحث السويسري " </a:t>
            </a:r>
            <a:r>
              <a:rPr lang="ar-SA" sz="2800" dirty="0" err="1"/>
              <a:t>هونزبكير</a:t>
            </a:r>
            <a:r>
              <a:rPr lang="ar-SA" sz="2800" dirty="0"/>
              <a:t> ( </a:t>
            </a:r>
            <a:r>
              <a:rPr lang="en-US" sz="2800" dirty="0" err="1"/>
              <a:t>w.Hunzikler</a:t>
            </a:r>
            <a:r>
              <a:rPr lang="ar-SA" sz="2800" dirty="0"/>
              <a:t>)" رئيس الجمعية الدولية لخبراء السياحة العالميين في بحث له نشره </a:t>
            </a:r>
            <a:r>
              <a:rPr lang="ar-SA" sz="2800" dirty="0" err="1"/>
              <a:t>بالالمانية</a:t>
            </a:r>
            <a:r>
              <a:rPr lang="ar-SA" sz="2800" dirty="0"/>
              <a:t> عام 1959 فقد ذهب الى ان السياحة هي " مجموع العلاقات والظواهر التي تترتب على سفر اقامة مؤقتة لشخص اجنبي في مكان ما طالما ان هذه الاقامة المؤقتة لا تتحول الى اقامة دائمة وطالما لم ترتبط هذه الاقامة المؤقتة بنشاط يدر ربحاً لهذا الاجنبي وقد اوضح هذا الباحث في شرحه لهذا التعريف انه وجهة النظر الاقتصادية – فالسائح مستهلك بحت . </a:t>
            </a:r>
            <a:endParaRPr lang="en-US" sz="2800" dirty="0"/>
          </a:p>
          <a:p>
            <a:pPr algn="just"/>
            <a:r>
              <a:rPr lang="ar-SA" sz="2800" dirty="0"/>
              <a:t>	اما السياحة برأي د. ازاد محمد امين فهي " مجموعة الظواهر والانشطة البشرية والعلاقات التي تتولد نتيجة عمليات الانتقال الوقتي التي يقوم بها عدد من الاشخاص الى اماكن خارج مناطق اقامتهم الدائمة </a:t>
            </a:r>
            <a:r>
              <a:rPr lang="ar-SA" sz="2800" dirty="0" err="1"/>
              <a:t>لاغراض</a:t>
            </a:r>
            <a:r>
              <a:rPr lang="ar-SA" sz="2800" dirty="0"/>
              <a:t> غير متعلقة بالربح المادي. </a:t>
            </a:r>
            <a:endParaRPr lang="en-US" sz="2800" dirty="0"/>
          </a:p>
          <a:p>
            <a:pPr marL="0" lvl="0" indent="0" algn="ctr">
              <a:buNone/>
            </a:pPr>
            <a:endParaRPr lang="en-US" sz="2800"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4015980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txBody>
          <a:bodyPr>
            <a:normAutofit fontScale="92500" lnSpcReduction="10000"/>
          </a:bodyPr>
          <a:lstStyle/>
          <a:p>
            <a:r>
              <a:rPr lang="ar-SA" sz="3000" dirty="0"/>
              <a:t>وقد ساهمت بعض المؤسسات السياحية في تعريف السياحة ومنها الاكاديمية الدولية للسياحة .</a:t>
            </a:r>
            <a:r>
              <a:rPr lang="ar-SA" sz="3000" baseline="30000" dirty="0"/>
              <a:t>(</a:t>
            </a:r>
            <a:r>
              <a:rPr lang="ar-SA" sz="3000" baseline="30000" dirty="0">
                <a:hlinkClick r:id="rId2" action="ppaction://hlinkfile"/>
              </a:rPr>
              <a:t>*</a:t>
            </a:r>
            <a:r>
              <a:rPr lang="ar-SA" sz="3000" baseline="30000" dirty="0"/>
              <a:t>)</a:t>
            </a:r>
            <a:r>
              <a:rPr lang="ar-SA" sz="3000" dirty="0"/>
              <a:t> حيث عرفت السياحة عام 1953" بأنها مجموعة التنقلات البشرية والانشطة المترتبة عليها والناتجة عن ابتعاد الانسان عن موطنه تحقيقاً لرغبة الانطلاق </a:t>
            </a:r>
            <a:r>
              <a:rPr lang="ar-SA" sz="3000" dirty="0" err="1"/>
              <a:t>الكامنه</a:t>
            </a:r>
            <a:r>
              <a:rPr lang="ar-SA" sz="3000" dirty="0"/>
              <a:t> في كل فرد. </a:t>
            </a:r>
            <a:endParaRPr lang="en-US" sz="3000" dirty="0"/>
          </a:p>
          <a:p>
            <a:r>
              <a:rPr lang="ar-SA" sz="3000" dirty="0"/>
              <a:t>	وهناك تعريف اخر للأكاديمية الدولية للسياحة وهي ان السياحة " تعبير يطلق على رحلات الترويح ، وهي مجموعة الأنشطة الإنسانية المهيأة لتحقيق هذا النوع من الرحلات ، وهي نشاط يتفاوت في سد حاجات السائح. </a:t>
            </a:r>
            <a:endParaRPr lang="en-US" sz="3000" dirty="0"/>
          </a:p>
          <a:p>
            <a:r>
              <a:rPr lang="ar-SA" sz="3000" dirty="0"/>
              <a:t>	</a:t>
            </a:r>
            <a:r>
              <a:rPr lang="ar-SA" sz="3000" dirty="0">
                <a:solidFill>
                  <a:srgbClr val="FF0000"/>
                </a:solidFill>
              </a:rPr>
              <a:t>ان السياحة يمكن تعريفها من وجهة نظر الجغرافية بأنها "احدى نشاطات الإنسان واستثماره للمقومات الطبيعية والبشرية </a:t>
            </a:r>
            <a:r>
              <a:rPr lang="ar-SA" sz="3000" dirty="0" err="1">
                <a:solidFill>
                  <a:srgbClr val="FF0000"/>
                </a:solidFill>
              </a:rPr>
              <a:t>المتوافره</a:t>
            </a:r>
            <a:r>
              <a:rPr lang="ar-SA" sz="3000" dirty="0">
                <a:solidFill>
                  <a:srgbClr val="FF0000"/>
                </a:solidFill>
              </a:rPr>
              <a:t> في حيز جغرافي محدد لغرض قضاء وقت الفراغ من ناحية ولتنمية مورد اقتصادي يدعم الدخل القومي من ناحية اخرى . </a:t>
            </a:r>
            <a:endParaRPr lang="en-US" sz="3000" dirty="0">
              <a:solidFill>
                <a:srgbClr val="FF0000"/>
              </a:solidFill>
            </a:endParaRPr>
          </a:p>
          <a:p>
            <a:r>
              <a:rPr lang="ar-SA" sz="3000" dirty="0">
                <a:hlinkClick r:id="rId3" action="ppaction://hlinkfile"/>
              </a:rPr>
              <a:t>(</a:t>
            </a:r>
            <a:r>
              <a:rPr lang="ar-SA" sz="3000" baseline="30000" dirty="0"/>
              <a:t>*</a:t>
            </a:r>
            <a:r>
              <a:rPr lang="ar-SA" sz="3000" dirty="0"/>
              <a:t> ) " انشأت الاكاديمية الدولية للسياحة عام 1951 مركزها مونت كارلو وهي تدرس الصيغ اللغوية للسياحة والنشاط السياحي من حيث تحديد معناها ونشر ابحاثها في شكل قواميس سياحية دولية ". </a:t>
            </a:r>
            <a:endParaRPr lang="en-US" sz="3000" dirty="0"/>
          </a:p>
          <a:p>
            <a:pPr marL="0" lvl="0" indent="0" algn="ctr">
              <a:buNone/>
            </a:pPr>
            <a:endParaRPr lang="en-US" sz="2800"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167227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264696"/>
          </a:xfrm>
        </p:spPr>
        <p:txBody>
          <a:bodyPr>
            <a:normAutofit/>
          </a:bodyPr>
          <a:lstStyle/>
          <a:p>
            <a:pPr algn="just"/>
            <a:r>
              <a:rPr lang="ar-SA" sz="2800" dirty="0"/>
              <a:t>اما تعريف السائح له اهمية كبيرة في جوانب الدراسات الاحصائية من خلال جمع المعلومات والبيانات وتحليلها وخاصة الدراسات التي تهتم بالتوزيع الجغرافي والعوامل المؤثرة على الجوانب الاقتصادية والاجتماعية . وقد عرف السائح في قاموس اكسفورد بانه " الشخص المسافر من اجل المتعة . </a:t>
            </a:r>
            <a:endParaRPr lang="en-US" sz="2800" dirty="0"/>
          </a:p>
          <a:p>
            <a:pPr algn="just"/>
            <a:r>
              <a:rPr lang="ar-SA" sz="2800" dirty="0"/>
              <a:t>	اما تعريفه في اللغة العربية فالسائح هو " المتنقل في البلاد للتنزه او الاستطلاع والبحث والكشف عن ذلك .</a:t>
            </a:r>
            <a:endParaRPr lang="en-US" sz="2800" dirty="0"/>
          </a:p>
          <a:p>
            <a:pPr algn="just"/>
            <a:r>
              <a:rPr lang="ar-SA" sz="2800" dirty="0"/>
              <a:t>اما تعريف الاكاديمية الدولية للسياحة فأن السائح هو " شخص يسافر للمتعة". </a:t>
            </a:r>
            <a:endParaRPr lang="en-US" sz="2800" dirty="0"/>
          </a:p>
          <a:p>
            <a:pPr algn="just"/>
            <a:r>
              <a:rPr lang="ar-SA" sz="2800" dirty="0"/>
              <a:t>	اما منظمة التعاون والتنمية الاقتصادية فتعرفه بانه " الشخص الذي ينتقل لمدة لا تقل عن 24 ساعة الى بلد اخرى غير البلد التي بها موطنه المعتاد .</a:t>
            </a:r>
            <a:endParaRPr lang="en-US" sz="2800" dirty="0"/>
          </a:p>
          <a:p>
            <a:pPr marL="0" lvl="0" indent="0" algn="ctr">
              <a:buNone/>
            </a:pPr>
            <a:endParaRPr lang="en-US" sz="2800"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3408205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264696"/>
          </a:xfrm>
        </p:spPr>
        <p:txBody>
          <a:bodyPr>
            <a:normAutofit/>
          </a:bodyPr>
          <a:lstStyle/>
          <a:p>
            <a:pPr algn="just"/>
            <a:r>
              <a:rPr lang="ar-SA" dirty="0"/>
              <a:t>ولقد اهتمت لجنة الخبراء السياحيين في الامم المتحدة عام 1932 بتحديد مفهوم السائحين بأنهم : </a:t>
            </a:r>
            <a:endParaRPr lang="en-US" dirty="0"/>
          </a:p>
          <a:p>
            <a:pPr marL="0" lvl="0" indent="0" algn="just">
              <a:buNone/>
            </a:pPr>
            <a:r>
              <a:rPr lang="ar-IQ" dirty="0" smtClean="0"/>
              <a:t>1- </a:t>
            </a:r>
            <a:r>
              <a:rPr lang="ar-SA" dirty="0" smtClean="0"/>
              <a:t>الأشخاص </a:t>
            </a:r>
            <a:r>
              <a:rPr lang="ar-SA" dirty="0"/>
              <a:t>الذين يقومون برحلة للمتعة او </a:t>
            </a:r>
            <a:r>
              <a:rPr lang="ar-SA" dirty="0" err="1"/>
              <a:t>لاغراض</a:t>
            </a:r>
            <a:r>
              <a:rPr lang="ar-SA" dirty="0"/>
              <a:t> عائلية او </a:t>
            </a:r>
            <a:r>
              <a:rPr lang="ar-SA" dirty="0" err="1"/>
              <a:t>لاسباب</a:t>
            </a:r>
            <a:r>
              <a:rPr lang="ar-SA" dirty="0"/>
              <a:t> صحية. </a:t>
            </a:r>
            <a:endParaRPr lang="en-US" dirty="0"/>
          </a:p>
          <a:p>
            <a:pPr marL="0" lvl="0" indent="0" algn="just">
              <a:buNone/>
            </a:pPr>
            <a:r>
              <a:rPr lang="ar-IQ" dirty="0" smtClean="0"/>
              <a:t>2- </a:t>
            </a:r>
            <a:r>
              <a:rPr lang="ar-SA" dirty="0" smtClean="0"/>
              <a:t>الأشخاص </a:t>
            </a:r>
            <a:r>
              <a:rPr lang="ar-SA" dirty="0"/>
              <a:t>الذين يسافرون لحضور اجتماعات او </a:t>
            </a:r>
            <a:r>
              <a:rPr lang="ar-SA" dirty="0" err="1"/>
              <a:t>لاداء</a:t>
            </a:r>
            <a:r>
              <a:rPr lang="ar-SA" dirty="0"/>
              <a:t> مهمات مختلفة ( علمية او ادارية او دبلوماسية أو دينية او رياضية ). </a:t>
            </a:r>
            <a:endParaRPr lang="en-US" dirty="0"/>
          </a:p>
          <a:p>
            <a:pPr marL="0" lvl="0" indent="0" algn="just">
              <a:buNone/>
            </a:pPr>
            <a:r>
              <a:rPr lang="ar-IQ" dirty="0" smtClean="0"/>
              <a:t>3- </a:t>
            </a:r>
            <a:r>
              <a:rPr lang="ar-SA" dirty="0" smtClean="0"/>
              <a:t>الاشخاص </a:t>
            </a:r>
            <a:r>
              <a:rPr lang="ar-SA" dirty="0"/>
              <a:t>الذين يسافرون من اجل انجاز الاعمال . </a:t>
            </a:r>
            <a:endParaRPr lang="en-US" dirty="0"/>
          </a:p>
          <a:p>
            <a:pPr marL="0" lvl="0" indent="0" algn="just">
              <a:buNone/>
            </a:pPr>
            <a:r>
              <a:rPr lang="ar-IQ" dirty="0" smtClean="0"/>
              <a:t>4- </a:t>
            </a:r>
            <a:r>
              <a:rPr lang="ar-SA" dirty="0" smtClean="0"/>
              <a:t>المشتركون </a:t>
            </a:r>
            <a:r>
              <a:rPr lang="ar-SA" dirty="0"/>
              <a:t>في الرحلات البحرية على ظهر السفن حتى لو قلت المدة التي يقضونها في البلد الذي تزورها السفينة عن 24 ساعة .</a:t>
            </a:r>
            <a:endParaRPr lang="en-US" dirty="0"/>
          </a:p>
          <a:p>
            <a:pPr marL="0" lvl="0" indent="0" algn="just">
              <a:buNone/>
            </a:pPr>
            <a:endParaRPr lang="en-US"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207881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264696"/>
          </a:xfrm>
        </p:spPr>
        <p:txBody>
          <a:bodyPr>
            <a:normAutofit/>
          </a:bodyPr>
          <a:lstStyle/>
          <a:p>
            <a:r>
              <a:rPr lang="ar-SA" dirty="0">
                <a:cs typeface="+mj-cs"/>
              </a:rPr>
              <a:t>اما الاشخاص الذين لا يعدون سياحاً فهم  .</a:t>
            </a:r>
            <a:endParaRPr lang="en-US" dirty="0">
              <a:cs typeface="+mj-cs"/>
            </a:endParaRPr>
          </a:p>
          <a:p>
            <a:pPr marL="0" lvl="0" indent="0">
              <a:buNone/>
            </a:pPr>
            <a:r>
              <a:rPr lang="ar-IQ" dirty="0" smtClean="0">
                <a:cs typeface="+mj-cs"/>
              </a:rPr>
              <a:t>1- </a:t>
            </a:r>
            <a:r>
              <a:rPr lang="ar-SA" dirty="0" smtClean="0">
                <a:cs typeface="+mj-cs"/>
              </a:rPr>
              <a:t>جميع </a:t>
            </a:r>
            <a:r>
              <a:rPr lang="ar-SA" dirty="0">
                <a:cs typeface="+mj-cs"/>
              </a:rPr>
              <a:t>الاشخاص الذين يصلون للبلد بعقد عمل او من دون عقد والذين يبحثون في البلد الذي يزورونه عن عمل او الذين يرغبون مزاولة نشاط مهني فيه. </a:t>
            </a:r>
            <a:endParaRPr lang="en-US" dirty="0">
              <a:cs typeface="+mj-cs"/>
            </a:endParaRPr>
          </a:p>
          <a:p>
            <a:pPr marL="0" lvl="0" indent="0">
              <a:buNone/>
            </a:pPr>
            <a:r>
              <a:rPr lang="ar-IQ" dirty="0" smtClean="0">
                <a:cs typeface="+mj-cs"/>
              </a:rPr>
              <a:t>2- </a:t>
            </a:r>
            <a:r>
              <a:rPr lang="ar-SA" dirty="0" smtClean="0">
                <a:cs typeface="+mj-cs"/>
              </a:rPr>
              <a:t>الاشخاص </a:t>
            </a:r>
            <a:r>
              <a:rPr lang="ar-SA" dirty="0">
                <a:cs typeface="+mj-cs"/>
              </a:rPr>
              <a:t>الذين يرغبون بالاستقرار نهائياً في البلد الذي يزورونه . </a:t>
            </a:r>
            <a:endParaRPr lang="en-US" dirty="0">
              <a:cs typeface="+mj-cs"/>
            </a:endParaRPr>
          </a:p>
          <a:p>
            <a:pPr marL="0" lvl="0" indent="0">
              <a:buNone/>
            </a:pPr>
            <a:r>
              <a:rPr lang="ar-IQ" dirty="0" smtClean="0">
                <a:cs typeface="+mj-cs"/>
              </a:rPr>
              <a:t>3- </a:t>
            </a:r>
            <a:r>
              <a:rPr lang="ar-SA" dirty="0" smtClean="0">
                <a:cs typeface="+mj-cs"/>
              </a:rPr>
              <a:t>الطلبة </a:t>
            </a:r>
            <a:r>
              <a:rPr lang="ar-SA" dirty="0">
                <a:cs typeface="+mj-cs"/>
              </a:rPr>
              <a:t>في الاقسام الداخلية للمدارس والمعاهد والجامعات . </a:t>
            </a:r>
            <a:endParaRPr lang="en-US" dirty="0">
              <a:cs typeface="+mj-cs"/>
            </a:endParaRPr>
          </a:p>
          <a:p>
            <a:pPr marL="0" lvl="0" indent="0">
              <a:buNone/>
            </a:pPr>
            <a:r>
              <a:rPr lang="ar-IQ" dirty="0" smtClean="0">
                <a:cs typeface="+mj-cs"/>
              </a:rPr>
              <a:t>4- </a:t>
            </a:r>
            <a:r>
              <a:rPr lang="ar-SA" dirty="0" smtClean="0">
                <a:cs typeface="+mj-cs"/>
              </a:rPr>
              <a:t>موظفو </a:t>
            </a:r>
            <a:r>
              <a:rPr lang="ar-SA" dirty="0">
                <a:cs typeface="+mj-cs"/>
              </a:rPr>
              <a:t>الحدود والاشخاص الذين يعملون في المناطق </a:t>
            </a:r>
            <a:r>
              <a:rPr lang="ar-SA" dirty="0" err="1">
                <a:cs typeface="+mj-cs"/>
              </a:rPr>
              <a:t>المتاخمه</a:t>
            </a:r>
            <a:r>
              <a:rPr lang="ar-SA" dirty="0">
                <a:cs typeface="+mj-cs"/>
              </a:rPr>
              <a:t> للحدود . </a:t>
            </a:r>
            <a:endParaRPr lang="en-US" dirty="0">
              <a:cs typeface="+mj-cs"/>
            </a:endParaRPr>
          </a:p>
          <a:p>
            <a:pPr marL="0" indent="0">
              <a:buNone/>
            </a:pPr>
            <a:r>
              <a:rPr lang="ar-SA" dirty="0" smtClean="0">
                <a:cs typeface="+mj-cs"/>
              </a:rPr>
              <a:t>5</a:t>
            </a:r>
            <a:r>
              <a:rPr lang="ar-IQ" dirty="0" smtClean="0">
                <a:cs typeface="+mj-cs"/>
              </a:rPr>
              <a:t>-</a:t>
            </a:r>
            <a:r>
              <a:rPr lang="ar-SA" dirty="0" smtClean="0">
                <a:cs typeface="+mj-cs"/>
              </a:rPr>
              <a:t> </a:t>
            </a:r>
            <a:r>
              <a:rPr lang="ar-SA" dirty="0">
                <a:cs typeface="+mj-cs"/>
              </a:rPr>
              <a:t>المسافرون الذين يتوقفون بطريق " الترانزيت " في بلد حتى لو زادت مدة توقفهم عن 24 ساعة .</a:t>
            </a:r>
            <a:endParaRPr lang="en-US" dirty="0">
              <a:cs typeface="+mj-cs"/>
            </a:endParaRPr>
          </a:p>
          <a:p>
            <a:pPr marL="0" lvl="0" indent="0" algn="just">
              <a:buNone/>
            </a:pPr>
            <a:endParaRPr lang="en-US" b="1" dirty="0"/>
          </a:p>
        </p:txBody>
      </p:sp>
      <p:sp>
        <p:nvSpPr>
          <p:cNvPr id="4" name="مستطيل 3"/>
          <p:cNvSpPr/>
          <p:nvPr/>
        </p:nvSpPr>
        <p:spPr>
          <a:xfrm rot="20002499">
            <a:off x="169948" y="2586238"/>
            <a:ext cx="9289839" cy="830997"/>
          </a:xfrm>
          <a:prstGeom prst="rect">
            <a:avLst/>
          </a:prstGeom>
          <a:noFill/>
        </p:spPr>
        <p:txBody>
          <a:bodyPr wrap="square" lIns="91440" tIns="45720" rIns="91440" bIns="45720">
            <a:spAutoFit/>
          </a:bodyPr>
          <a:lstStyle/>
          <a:p>
            <a:pPr algn="ctr"/>
            <a:r>
              <a:rPr lang="ar-IQ"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د. أسامة حميد مجيد / جامعة البصرة</a:t>
            </a:r>
            <a:endParaRPr lang="ar-SA" sz="4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1367758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791</Words>
  <Application>Microsoft Office PowerPoint</Application>
  <PresentationFormat>عرض على الشاشة (3:4)‏</PresentationFormat>
  <Paragraphs>59</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  </vt:lpstr>
      <vt:lpstr>عرض تقديمي في PowerPoint</vt:lpstr>
      <vt:lpstr>اولا- تطور مفهوم السياحة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قارة اسيا الموقع والمساحة والوصف</dc:title>
  <dc:creator>iraq falcon</dc:creator>
  <cp:lastModifiedBy>iraq falcon</cp:lastModifiedBy>
  <cp:revision>34</cp:revision>
  <dcterms:created xsi:type="dcterms:W3CDTF">2019-09-26T10:39:54Z</dcterms:created>
  <dcterms:modified xsi:type="dcterms:W3CDTF">2019-11-28T14:58:39Z</dcterms:modified>
</cp:coreProperties>
</file>